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90" r:id="rId2"/>
    <p:sldId id="260" r:id="rId3"/>
    <p:sldId id="261" r:id="rId4"/>
    <p:sldId id="265" r:id="rId5"/>
    <p:sldId id="266" r:id="rId6"/>
    <p:sldId id="268" r:id="rId7"/>
    <p:sldId id="270" r:id="rId8"/>
    <p:sldId id="287" r:id="rId9"/>
    <p:sldId id="272" r:id="rId10"/>
    <p:sldId id="273" r:id="rId11"/>
    <p:sldId id="275" r:id="rId12"/>
    <p:sldId id="288" r:id="rId13"/>
    <p:sldId id="280" r:id="rId14"/>
    <p:sldId id="281" r:id="rId15"/>
    <p:sldId id="284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DC"/>
    <a:srgbClr val="0090B2"/>
    <a:srgbClr val="E50040"/>
    <a:srgbClr val="8E2E72"/>
    <a:srgbClr val="3373B1"/>
    <a:srgbClr val="4F4999"/>
    <a:srgbClr val="006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56"/>
    <p:restoredTop sz="94643"/>
  </p:normalViewPr>
  <p:slideViewPr>
    <p:cSldViewPr snapToGrid="0" snapToObjects="1">
      <p:cViewPr varScale="1">
        <p:scale>
          <a:sx n="101" d="100"/>
          <a:sy n="101" d="100"/>
        </p:scale>
        <p:origin x="13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10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4865" y="212727"/>
            <a:ext cx="7886700" cy="62039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08142" y="1207134"/>
            <a:ext cx="353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6264" y="2084324"/>
            <a:ext cx="204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 Point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06165" y="2049944"/>
            <a:ext cx="645160" cy="6451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823945" y="2198018"/>
            <a:ext cx="62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Icon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819384" y="2885458"/>
            <a:ext cx="645160" cy="6451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837164" y="3033532"/>
            <a:ext cx="62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Icon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606264" y="2942681"/>
            <a:ext cx="204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 Point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819383" y="3749058"/>
            <a:ext cx="645160" cy="6451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37163" y="3897132"/>
            <a:ext cx="62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Icon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606264" y="3804799"/>
            <a:ext cx="204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 Point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5097262" y="1207134"/>
            <a:ext cx="353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5995384" y="2084324"/>
            <a:ext cx="204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 Point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5195285" y="2049944"/>
            <a:ext cx="645160" cy="6451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 userDrawn="1"/>
        </p:nvSpPr>
        <p:spPr>
          <a:xfrm>
            <a:off x="5213065" y="2198018"/>
            <a:ext cx="62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Icon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5208504" y="2885458"/>
            <a:ext cx="645160" cy="6451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 userDrawn="1"/>
        </p:nvSpPr>
        <p:spPr>
          <a:xfrm>
            <a:off x="5226284" y="3033532"/>
            <a:ext cx="62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Icon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5995384" y="2942681"/>
            <a:ext cx="204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 Point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5097262" y="3819772"/>
            <a:ext cx="353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08142" y="4666917"/>
            <a:ext cx="353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5097262" y="4664418"/>
            <a:ext cx="353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17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65" y="212727"/>
            <a:ext cx="7886700" cy="62039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76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4865" y="212727"/>
            <a:ext cx="7886700" cy="62039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1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0B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4865" y="212727"/>
            <a:ext cx="7886700" cy="62039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720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130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0B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07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699115" y="1512695"/>
            <a:ext cx="2436433" cy="376628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 userDrawn="1"/>
        </p:nvSpPr>
        <p:spPr>
          <a:xfrm>
            <a:off x="3350861" y="1512695"/>
            <a:ext cx="2436433" cy="376628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6002607" y="1512695"/>
            <a:ext cx="2436433" cy="376628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99114" y="948788"/>
            <a:ext cx="7739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consectetur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adipiscing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99114" y="5498898"/>
            <a:ext cx="7739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consectetur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adipiscing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9114" y="4158332"/>
            <a:ext cx="243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BulletPoint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50860" y="4158332"/>
            <a:ext cx="243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BulletPoint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02607" y="4158332"/>
            <a:ext cx="243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BulletPoint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368308" y="2308224"/>
            <a:ext cx="1576841" cy="243751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083232" y="2308224"/>
            <a:ext cx="1576841" cy="243751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3808061" y="2308224"/>
            <a:ext cx="1576841" cy="243751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518847" y="2308224"/>
            <a:ext cx="1576841" cy="243751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7228830" y="2308224"/>
            <a:ext cx="1576841" cy="243751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78213" y="3882264"/>
            <a:ext cx="15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BulletPoint</a:t>
            </a:r>
            <a:endParaRPr lang="en-US" sz="1600" dirty="0">
              <a:solidFill>
                <a:sysClr val="windowText" lastClr="00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093137" y="3882264"/>
            <a:ext cx="15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BulletPoint</a:t>
            </a:r>
            <a:endParaRPr lang="en-US" sz="1600" dirty="0">
              <a:solidFill>
                <a:sysClr val="windowText" lastClr="00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808061" y="3882264"/>
            <a:ext cx="15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BulletPoint</a:t>
            </a:r>
            <a:endParaRPr lang="en-US" sz="1600" dirty="0">
              <a:solidFill>
                <a:sysClr val="windowText" lastClr="00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522985" y="3882264"/>
            <a:ext cx="15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BulletPoint</a:t>
            </a:r>
            <a:endParaRPr lang="en-US" sz="1600" dirty="0">
              <a:solidFill>
                <a:sysClr val="windowText" lastClr="00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229633" y="3882264"/>
            <a:ext cx="15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BulletPoint</a:t>
            </a:r>
            <a:endParaRPr lang="en-US" sz="1600" dirty="0">
              <a:solidFill>
                <a:sysClr val="windowText" lastClr="00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721566" y="1614030"/>
            <a:ext cx="7739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consectetur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adipiscing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15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2799" r="13734" b="4134"/>
          <a:stretch/>
        </p:blipFill>
        <p:spPr>
          <a:xfrm>
            <a:off x="2121408" y="192024"/>
            <a:ext cx="4937760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9"/>
          <a:stretch/>
        </p:blipFill>
        <p:spPr>
          <a:xfrm>
            <a:off x="1432560" y="884428"/>
            <a:ext cx="6838688" cy="45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8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4400" r="11412" b="4667"/>
          <a:stretch/>
        </p:blipFill>
        <p:spPr>
          <a:xfrm>
            <a:off x="2907792" y="301752"/>
            <a:ext cx="3264408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9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80" y="2214879"/>
            <a:ext cx="7772400" cy="766763"/>
          </a:xfrm>
          <a:prstGeom prst="rect">
            <a:avLst/>
          </a:prstGeom>
        </p:spPr>
        <p:txBody>
          <a:bodyPr anchor="b"/>
          <a:lstStyle>
            <a:lvl1pPr algn="ctr">
              <a:defRPr sz="4800" b="0" i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" y="3081179"/>
            <a:ext cx="7772400" cy="4341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84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4865" y="212727"/>
            <a:ext cx="7886700" cy="62039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918444" y="98586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Intro Sentence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Lorem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ipsum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dolor sit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amet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,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consectetur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adipiscing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elit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,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sed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do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eiusmod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tempor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incididunt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ut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labore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et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dolore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 magna </a:t>
            </a:r>
            <a:r>
              <a:rPr lang="en-US" sz="1600" dirty="0" err="1">
                <a:latin typeface="Franklin Gothic Demi" charset="0"/>
                <a:ea typeface="Franklin Gothic Demi" charset="0"/>
                <a:cs typeface="Franklin Gothic Demi" charset="0"/>
              </a:rPr>
              <a:t>aliqua</a:t>
            </a:r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.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5537200" y="2261814"/>
            <a:ext cx="2936240" cy="29362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537199" y="3560657"/>
            <a:ext cx="293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Graph or Visual Here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84622" y="2051610"/>
            <a:ext cx="403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consectetur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adipiscing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311625" y="3063111"/>
            <a:ext cx="351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 Point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582645" y="2894420"/>
            <a:ext cx="645160" cy="6451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 userDrawn="1"/>
        </p:nvSpPr>
        <p:spPr>
          <a:xfrm>
            <a:off x="600425" y="3042494"/>
            <a:ext cx="62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Icon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595864" y="3729934"/>
            <a:ext cx="645160" cy="6451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613644" y="3878008"/>
            <a:ext cx="62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Icon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382745" y="3878008"/>
            <a:ext cx="351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 Point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84622" y="4739662"/>
            <a:ext cx="403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consectetur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adipiscing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66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4865" y="212727"/>
            <a:ext cx="7886700" cy="62039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55742" y="1594410"/>
            <a:ext cx="403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consectetur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adipiscing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382745" y="2605911"/>
            <a:ext cx="351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 Point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653765" y="2437220"/>
            <a:ext cx="645160" cy="6451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71545" y="2585294"/>
            <a:ext cx="62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Icon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666984" y="3272734"/>
            <a:ext cx="645160" cy="6451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684764" y="3420808"/>
            <a:ext cx="62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Icon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453865" y="3420808"/>
            <a:ext cx="351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Bullet Point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555742" y="4282462"/>
            <a:ext cx="403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Next Sentence Introduce Key Point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Lorem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ipsum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dolor sit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amet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consectetur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adipiscing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  <p:sp>
        <p:nvSpPr>
          <p:cNvPr id="41" name="Oval 40"/>
          <p:cNvSpPr/>
          <p:nvPr userDrawn="1"/>
        </p:nvSpPr>
        <p:spPr>
          <a:xfrm>
            <a:off x="5608320" y="1804614"/>
            <a:ext cx="2936240" cy="29362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 userDrawn="1"/>
        </p:nvSpPr>
        <p:spPr>
          <a:xfrm>
            <a:off x="5608319" y="3103457"/>
            <a:ext cx="293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Graph or Visual Here</a:t>
            </a:r>
          </a:p>
        </p:txBody>
      </p:sp>
    </p:spTree>
    <p:extLst>
      <p:ext uri="{BB962C8B-B14F-4D97-AF65-F5344CB8AC3E}">
        <p14:creationId xmlns:p14="http://schemas.microsoft.com/office/powerpoint/2010/main" val="154041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7" r="4149" b="9677"/>
          <a:stretch/>
        </p:blipFill>
        <p:spPr>
          <a:xfrm>
            <a:off x="0" y="6004561"/>
            <a:ext cx="9144000" cy="853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6165271"/>
            <a:ext cx="975361" cy="75368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285992" y="6403364"/>
            <a:ext cx="130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#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HeroConf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14865" y="6371822"/>
            <a:ext cx="1278654" cy="334840"/>
            <a:chOff x="2743200" y="4104641"/>
            <a:chExt cx="1278654" cy="3348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104641"/>
              <a:ext cx="344771" cy="3348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15449" y="4142163"/>
              <a:ext cx="1006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@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wilcoxaj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25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1" r:id="rId4"/>
    <p:sldLayoutId id="2147483702" r:id="rId5"/>
    <p:sldLayoutId id="2147483703" r:id="rId6"/>
    <p:sldLayoutId id="2147483685" r:id="rId7"/>
    <p:sldLayoutId id="2147483686" r:id="rId8"/>
    <p:sldLayoutId id="2147483699" r:id="rId9"/>
    <p:sldLayoutId id="2147483700" r:id="rId10"/>
    <p:sldLayoutId id="2147483690" r:id="rId11"/>
    <p:sldLayoutId id="2147483696" r:id="rId12"/>
    <p:sldLayoutId id="2147483697" r:id="rId13"/>
    <p:sldLayoutId id="2147483691" r:id="rId14"/>
    <p:sldLayoutId id="2147483694" r:id="rId15"/>
    <p:sldLayoutId id="214748369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50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14.png"/><Relationship Id="rId4" Type="http://schemas.openxmlformats.org/officeDocument/2006/relationships/image" Target="../media/image4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18.wdp"/><Relationship Id="rId7" Type="http://schemas.microsoft.com/office/2007/relationships/hdphoto" Target="../media/hdphoto15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microsoft.com/office/2007/relationships/hdphoto" Target="../media/hdphoto12.wdp"/><Relationship Id="rId5" Type="http://schemas.microsoft.com/office/2007/relationships/hdphoto" Target="../media/hdphoto13.wdp"/><Relationship Id="rId10" Type="http://schemas.openxmlformats.org/officeDocument/2006/relationships/image" Target="../media/image43.png"/><Relationship Id="rId4" Type="http://schemas.openxmlformats.org/officeDocument/2006/relationships/image" Target="../media/image44.png"/><Relationship Id="rId9" Type="http://schemas.microsoft.com/office/2007/relationships/hdphoto" Target="../media/hdphoto1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microsoft.com/office/2007/relationships/hdphoto" Target="../media/hdphoto21.wdp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microsoft.com/office/2007/relationships/hdphoto" Target="../media/hdphoto12.wdp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7.wdp"/><Relationship Id="rId7" Type="http://schemas.microsoft.com/office/2007/relationships/hdphoto" Target="../media/hdphoto1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eroConf2016_PPTSpeaker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530" y="3317261"/>
            <a:ext cx="8076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Helvetica Light"/>
                <a:cs typeface="Helvetica Light"/>
              </a:rPr>
              <a:t>LinkedIn Ads: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cs typeface="Helvetica Light"/>
              </a:rPr>
              <a:t>Red-headed </a:t>
            </a:r>
          </a:p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cs typeface="Helvetica Light"/>
              </a:rPr>
              <a:t>Stepchild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cs typeface="Helvetica Light"/>
              </a:rPr>
              <a:t> of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cs typeface="Helvetica Light"/>
              </a:rPr>
              <a:t>B2B PPC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1640" y="6065864"/>
            <a:ext cx="2602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20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/>
                <a:cs typeface="Bebas Neue"/>
              </a:rPr>
              <a:t>Your Company Logo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798" y="5638800"/>
            <a:ext cx="651590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"/>
                <a:cs typeface="Helvetica"/>
              </a:rPr>
              <a:t>AJ Wilcox | 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"/>
                <a:cs typeface="Helvetica"/>
              </a:rPr>
              <a:t>WilcoxAJ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"/>
                <a:cs typeface="Helvetica"/>
              </a:rPr>
              <a:t>Founder | B2Linked.com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1178" r="10189" b="39500"/>
          <a:stretch/>
        </p:blipFill>
        <p:spPr>
          <a:xfrm>
            <a:off x="6178712" y="5924550"/>
            <a:ext cx="2758254" cy="695864"/>
          </a:xfrm>
          <a:prstGeom prst="snip1Rect">
            <a:avLst>
              <a:gd name="adj" fmla="val 1948"/>
            </a:avLst>
          </a:prstGeom>
        </p:spPr>
      </p:pic>
    </p:spTree>
    <p:extLst>
      <p:ext uri="{BB962C8B-B14F-4D97-AF65-F5344CB8AC3E}">
        <p14:creationId xmlns:p14="http://schemas.microsoft.com/office/powerpoint/2010/main" val="318676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77" y="1212482"/>
            <a:ext cx="2033992" cy="6200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UNITS – TEXT ADS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860"/>
            <a:ext cx="3547872" cy="508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>
          <a:xfrm>
            <a:off x="593669" y="1220379"/>
            <a:ext cx="6396728" cy="422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r="9412"/>
          <a:stretch/>
        </p:blipFill>
        <p:spPr>
          <a:xfrm>
            <a:off x="1544644" y="1358224"/>
            <a:ext cx="4480561" cy="2651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894" flipV="1">
            <a:off x="5500027" y="1308643"/>
            <a:ext cx="1452697" cy="18552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4280" r="14749" b="4134"/>
          <a:stretch/>
        </p:blipFill>
        <p:spPr>
          <a:xfrm>
            <a:off x="342190" y="1935517"/>
            <a:ext cx="2775223" cy="35805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r="20471" b="2593"/>
          <a:stretch/>
        </p:blipFill>
        <p:spPr>
          <a:xfrm>
            <a:off x="667075" y="2261868"/>
            <a:ext cx="2175383" cy="28796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57904" y="2035821"/>
            <a:ext cx="15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50x50px image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90113" y="2542746"/>
            <a:ext cx="1955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.04% </a:t>
            </a:r>
            <a:r>
              <a:rPr lang="en-US" sz="1600" dirty="0" err="1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CTR</a:t>
            </a:r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is good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1541" y="3067962"/>
            <a:ext cx="1955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25 char headline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1541" y="3331666"/>
            <a:ext cx="1955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75 char </a:t>
            </a:r>
            <a:r>
              <a:rPr lang="en-US" sz="1600" dirty="0" err="1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adline</a:t>
            </a:r>
            <a:endParaRPr lang="en-US" sz="1600" dirty="0">
              <a:solidFill>
                <a:srgbClr val="00AFDC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89420" y="3863491"/>
            <a:ext cx="1955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Desktop ONLY</a:t>
            </a:r>
          </a:p>
        </p:txBody>
      </p:sp>
    </p:spTree>
    <p:extLst>
      <p:ext uri="{BB962C8B-B14F-4D97-AF65-F5344CB8AC3E}">
        <p14:creationId xmlns:p14="http://schemas.microsoft.com/office/powerpoint/2010/main" val="28680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4" y="1925314"/>
            <a:ext cx="1908245" cy="5651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UNITS – SPONSORED UPDATES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860"/>
            <a:ext cx="5458968" cy="508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2340" r="12886" b="4012"/>
          <a:stretch/>
        </p:blipFill>
        <p:spPr>
          <a:xfrm rot="16200000">
            <a:off x="3777380" y="672338"/>
            <a:ext cx="4273304" cy="5485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-237" r="15591" b="237"/>
          <a:stretch/>
        </p:blipFill>
        <p:spPr>
          <a:xfrm>
            <a:off x="3781073" y="1760488"/>
            <a:ext cx="4332781" cy="3297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2106" flipH="1" flipV="1">
            <a:off x="2421663" y="1843837"/>
            <a:ext cx="1845058" cy="2356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135" y="2595146"/>
            <a:ext cx="1908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180x110px </a:t>
            </a:r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image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135" y="3086773"/>
            <a:ext cx="1908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.4% </a:t>
            </a:r>
            <a:r>
              <a:rPr lang="en-US" sz="1600" dirty="0" err="1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CTR</a:t>
            </a:r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is good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135" y="3567415"/>
            <a:ext cx="1908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128 char intro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134" y="3859669"/>
            <a:ext cx="1908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38 char 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134" y="4147842"/>
            <a:ext cx="216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155 char description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134" y="4679774"/>
            <a:ext cx="216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Mostly mobile users</a:t>
            </a:r>
          </a:p>
        </p:txBody>
      </p:sp>
    </p:spTree>
    <p:extLst>
      <p:ext uri="{BB962C8B-B14F-4D97-AF65-F5344CB8AC3E}">
        <p14:creationId xmlns:p14="http://schemas.microsoft.com/office/powerpoint/2010/main" val="141296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359760" y="1600152"/>
            <a:ext cx="849535" cy="849535"/>
          </a:xfrm>
          <a:prstGeom prst="ellipse">
            <a:avLst/>
          </a:prstGeom>
          <a:solidFill>
            <a:srgbClr val="009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214865" y="212727"/>
            <a:ext cx="7886700" cy="620394"/>
          </a:xfrm>
        </p:spPr>
        <p:txBody>
          <a:bodyPr/>
          <a:lstStyle/>
          <a:p>
            <a:r>
              <a:rPr lang="en-US" dirty="0"/>
              <a:t>B2B TARGETING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57860"/>
            <a:ext cx="2734056" cy="5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29868" y="1600038"/>
            <a:ext cx="3538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Professional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33123" y="1990792"/>
            <a:ext cx="2453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Job Title (Project Manager)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4664" y="674770"/>
            <a:ext cx="2718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Profile Completeness Dependent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29868" y="2274946"/>
            <a:ext cx="2453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Job Function (Marketing)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29868" y="2553988"/>
            <a:ext cx="2453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Seniority (Manager)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29868" y="2829304"/>
            <a:ext cx="2453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Skills (</a:t>
            </a:r>
            <a:r>
              <a:rPr lang="en-US" sz="1200" dirty="0" err="1">
                <a:latin typeface="Franklin Gothic Book" charset="0"/>
                <a:ea typeface="Franklin Gothic Book" charset="0"/>
                <a:cs typeface="Franklin Gothic Book" charset="0"/>
              </a:rPr>
              <a:t>Nunchuck</a:t>
            </a:r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, MySQL)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29868" y="3104620"/>
            <a:ext cx="2876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Group (Project Management R Us)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29868" y="3801090"/>
            <a:ext cx="3538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Company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24176" y="4176623"/>
            <a:ext cx="3675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Category/Industry (Hi-tech, Consumer Goods)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29868" y="4439681"/>
            <a:ext cx="2453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Company Size (51 - 2000)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42241" y="4716680"/>
            <a:ext cx="2453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Company Name (Microsoft)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22537" y="1590682"/>
            <a:ext cx="162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Education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22537" y="1945946"/>
            <a:ext cx="300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School Name (Stanford)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22537" y="2194013"/>
            <a:ext cx="3201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Degree/Field of Study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42902" y="2821267"/>
            <a:ext cx="215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Demographics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42902" y="3183595"/>
            <a:ext cx="300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Gender (M/F/Both)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2902" y="3447462"/>
            <a:ext cx="3201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Age (55+)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42902" y="3724285"/>
            <a:ext cx="300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charset="0"/>
                <a:ea typeface="Franklin Gothic Book" charset="0"/>
                <a:cs typeface="Franklin Gothic Book" charset="0"/>
              </a:rPr>
              <a:t>Geography (San Francisco Bay Area)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42902" y="4256237"/>
            <a:ext cx="1797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Combinations &amp; Exclusions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5" y="1650568"/>
            <a:ext cx="703598" cy="703598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59760" y="3751855"/>
            <a:ext cx="849535" cy="849535"/>
          </a:xfrm>
          <a:prstGeom prst="ellipse">
            <a:avLst/>
          </a:prstGeom>
          <a:solidFill>
            <a:srgbClr val="009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996720" y="1521178"/>
            <a:ext cx="849535" cy="849535"/>
          </a:xfrm>
          <a:prstGeom prst="ellipse">
            <a:avLst/>
          </a:prstGeom>
          <a:solidFill>
            <a:srgbClr val="009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96719" y="2796609"/>
            <a:ext cx="849535" cy="849535"/>
          </a:xfrm>
          <a:prstGeom prst="ellipse">
            <a:avLst/>
          </a:prstGeom>
          <a:solidFill>
            <a:srgbClr val="009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996718" y="4161502"/>
            <a:ext cx="849535" cy="849535"/>
          </a:xfrm>
          <a:prstGeom prst="ellipse">
            <a:avLst/>
          </a:prstGeom>
          <a:solidFill>
            <a:srgbClr val="009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64" y="1622085"/>
            <a:ext cx="669009" cy="66900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4" y="3836125"/>
            <a:ext cx="650753" cy="650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36" y="4266157"/>
            <a:ext cx="585370" cy="58537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87" y="2889686"/>
            <a:ext cx="678698" cy="6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1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589" flipH="1">
            <a:off x="6130615" y="2231904"/>
            <a:ext cx="2209833" cy="3174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32" y="1276447"/>
            <a:ext cx="3087364" cy="44351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MARKETING FUNNEL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860"/>
            <a:ext cx="5001768" cy="508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16442" y="4962557"/>
            <a:ext cx="132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Trial/</a:t>
            </a:r>
          </a:p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Demo</a:t>
            </a:r>
          </a:p>
        </p:txBody>
      </p:sp>
      <p:sp>
        <p:nvSpPr>
          <p:cNvPr id="44" name="Trapezoid 43"/>
          <p:cNvSpPr/>
          <p:nvPr/>
        </p:nvSpPr>
        <p:spPr>
          <a:xfrm rot="10800000">
            <a:off x="4180449" y="1103501"/>
            <a:ext cx="3080688" cy="793797"/>
          </a:xfrm>
          <a:prstGeom prst="trapezoid">
            <a:avLst/>
          </a:prstGeom>
          <a:noFill/>
          <a:ln w="76200">
            <a:solidFill>
              <a:srgbClr val="00AF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297679" y="1311420"/>
            <a:ext cx="2816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Blog Post/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Infographic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8" name="Trapezoid 47"/>
          <p:cNvSpPr/>
          <p:nvPr/>
        </p:nvSpPr>
        <p:spPr>
          <a:xfrm rot="10800000">
            <a:off x="4719159" y="2960014"/>
            <a:ext cx="2085174" cy="793797"/>
          </a:xfrm>
          <a:prstGeom prst="trapezoid">
            <a:avLst/>
          </a:prstGeom>
          <a:noFill/>
          <a:ln w="76200">
            <a:solidFill>
              <a:srgbClr val="4F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810577" y="3172298"/>
            <a:ext cx="1918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Ebook</a:t>
            </a:r>
          </a:p>
        </p:txBody>
      </p:sp>
      <p:sp>
        <p:nvSpPr>
          <p:cNvPr id="50" name="Trapezoid 49"/>
          <p:cNvSpPr/>
          <p:nvPr/>
        </p:nvSpPr>
        <p:spPr>
          <a:xfrm rot="10800000">
            <a:off x="4976455" y="3918344"/>
            <a:ext cx="1587240" cy="793797"/>
          </a:xfrm>
          <a:prstGeom prst="trapezoid">
            <a:avLst/>
          </a:prstGeom>
          <a:noFill/>
          <a:ln w="76200">
            <a:solidFill>
              <a:srgbClr val="8E2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116442" y="4130577"/>
            <a:ext cx="132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Webinar</a:t>
            </a:r>
          </a:p>
        </p:txBody>
      </p:sp>
      <p:sp>
        <p:nvSpPr>
          <p:cNvPr id="54" name="Up Arrow 53"/>
          <p:cNvSpPr/>
          <p:nvPr/>
        </p:nvSpPr>
        <p:spPr>
          <a:xfrm rot="10800000">
            <a:off x="1189643" y="1852159"/>
            <a:ext cx="442686" cy="2904098"/>
          </a:xfrm>
          <a:prstGeom prst="upArrow">
            <a:avLst/>
          </a:prstGeom>
          <a:gradFill>
            <a:gsLst>
              <a:gs pos="0">
                <a:srgbClr val="E50040"/>
              </a:gs>
              <a:gs pos="54000">
                <a:srgbClr val="4F4999"/>
              </a:gs>
              <a:gs pos="100000">
                <a:srgbClr val="00AF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apezoid 54"/>
          <p:cNvSpPr/>
          <p:nvPr/>
        </p:nvSpPr>
        <p:spPr>
          <a:xfrm rot="10800000">
            <a:off x="5243725" y="4876674"/>
            <a:ext cx="1071775" cy="756542"/>
          </a:xfrm>
          <a:prstGeom prst="trapezoid">
            <a:avLst/>
          </a:prstGeom>
          <a:noFill/>
          <a:ln w="76200">
            <a:solidFill>
              <a:srgbClr val="E50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561861" y="3257747"/>
            <a:ext cx="242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Retargeting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729571" y="3543690"/>
            <a:ext cx="121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Email Nurture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1697" y="1498985"/>
            <a:ext cx="183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Low Friction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2742" y="4747113"/>
            <a:ext cx="163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High Friction</a:t>
            </a:r>
          </a:p>
        </p:txBody>
      </p:sp>
      <p:sp>
        <p:nvSpPr>
          <p:cNvPr id="46" name="Trapezoid 45"/>
          <p:cNvSpPr/>
          <p:nvPr/>
        </p:nvSpPr>
        <p:spPr>
          <a:xfrm rot="10800000">
            <a:off x="4491308" y="2056075"/>
            <a:ext cx="2505359" cy="745978"/>
          </a:xfrm>
          <a:prstGeom prst="trapezoid">
            <a:avLst/>
          </a:prstGeom>
          <a:solidFill>
            <a:schemeClr val="bg1"/>
          </a:solidFill>
          <a:ln w="76200">
            <a:solidFill>
              <a:srgbClr val="337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06083" y="2236411"/>
            <a:ext cx="227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Guide / Whitepaper</a:t>
            </a:r>
          </a:p>
        </p:txBody>
      </p:sp>
    </p:spTree>
    <p:extLst>
      <p:ext uri="{BB962C8B-B14F-4D97-AF65-F5344CB8AC3E}">
        <p14:creationId xmlns:p14="http://schemas.microsoft.com/office/powerpoint/2010/main" val="19662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GLORIOUS RETARGETING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860"/>
            <a:ext cx="4078224" cy="508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742" y="2190428"/>
            <a:ext cx="4036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LinkedIn retargeting = Building persona!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4722" y="4156917"/>
            <a:ext cx="2500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Facebook Custom Audiences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723" y="4806485"/>
            <a:ext cx="233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Twitter Tailored Audiences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742" y="1362920"/>
            <a:ext cx="403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Paid Search retargeting = Building audience around keyword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742" y="2781331"/>
            <a:ext cx="4036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Recommended Retargeting Mix: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4723" y="3553655"/>
            <a:ext cx="233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AdWords ReMarketing</a:t>
            </a:r>
            <a:endParaRPr lang="en-US" sz="1400" dirty="0">
              <a:solidFill>
                <a:srgbClr val="00AFDC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310" y="3066534"/>
            <a:ext cx="351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Tag Manager Containing: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4" y="4110218"/>
            <a:ext cx="471278" cy="4202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" y="4806485"/>
            <a:ext cx="442414" cy="4296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 r="63074" b="25119"/>
          <a:stretch/>
        </p:blipFill>
        <p:spPr>
          <a:xfrm>
            <a:off x="883275" y="3490761"/>
            <a:ext cx="373353" cy="3938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r="25389"/>
          <a:stretch/>
        </p:blipFill>
        <p:spPr>
          <a:xfrm>
            <a:off x="4620415" y="1385058"/>
            <a:ext cx="3971534" cy="39785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1334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7860"/>
            <a:ext cx="996696" cy="5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/>
          <p:cNvSpPr txBox="1">
            <a:spLocks/>
          </p:cNvSpPr>
          <p:nvPr/>
        </p:nvSpPr>
        <p:spPr>
          <a:xfrm>
            <a:off x="214865" y="212727"/>
            <a:ext cx="7886700" cy="6203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Q&amp;A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3032" y="1960752"/>
            <a:ext cx="2571064" cy="2428368"/>
          </a:xfrm>
          <a:prstGeom prst="roundRect">
            <a:avLst/>
          </a:prstGeom>
          <a:solidFill>
            <a:srgbClr val="0090B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95612" y="1960752"/>
            <a:ext cx="2571064" cy="2428368"/>
          </a:xfrm>
          <a:prstGeom prst="roundRect">
            <a:avLst/>
          </a:prstGeom>
          <a:solidFill>
            <a:srgbClr val="0090B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108192" y="1960752"/>
            <a:ext cx="2571064" cy="2428368"/>
          </a:xfrm>
          <a:prstGeom prst="roundRect">
            <a:avLst/>
          </a:prstGeom>
          <a:solidFill>
            <a:srgbClr val="0090B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92" y="2018297"/>
            <a:ext cx="999744" cy="999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06" y="2087878"/>
            <a:ext cx="886109" cy="8605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56" y="1935201"/>
            <a:ext cx="1165936" cy="11659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3032" y="3807118"/>
            <a:ext cx="257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AJ@B2Linked.com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328" y="3807118"/>
            <a:ext cx="257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WilcoxAJ</a:t>
            </a:r>
            <a:endParaRPr lang="en-US" sz="1600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5570" y="3807118"/>
            <a:ext cx="257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www.B2Linked.com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987" y="3309891"/>
            <a:ext cx="257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Rod@CleanDigital.co.uk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6468" y="3309891"/>
            <a:ext cx="257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RodPPC</a:t>
            </a:r>
            <a:endParaRPr lang="en-US" sz="1600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5570" y="3309891"/>
            <a:ext cx="257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CleanDigital.co.uk</a:t>
            </a:r>
          </a:p>
        </p:txBody>
      </p:sp>
    </p:spTree>
    <p:extLst>
      <p:ext uri="{BB962C8B-B14F-4D97-AF65-F5344CB8AC3E}">
        <p14:creationId xmlns:p14="http://schemas.microsoft.com/office/powerpoint/2010/main" val="56813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LINKEDIN REACH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57860"/>
            <a:ext cx="5458968" cy="508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986784" y="1103501"/>
            <a:ext cx="4636008" cy="4636008"/>
            <a:chOff x="1865376" y="393192"/>
            <a:chExt cx="5385816" cy="5385816"/>
          </a:xfrm>
        </p:grpSpPr>
        <p:sp>
          <p:nvSpPr>
            <p:cNvPr id="19" name="Oval 18"/>
            <p:cNvSpPr/>
            <p:nvPr/>
          </p:nvSpPr>
          <p:spPr>
            <a:xfrm>
              <a:off x="1865376" y="393192"/>
              <a:ext cx="5385816" cy="53858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78708" y="2889510"/>
              <a:ext cx="2359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Franklin Gothic Book" charset="0"/>
                  <a:ea typeface="Franklin Gothic Book" charset="0"/>
                  <a:cs typeface="Franklin Gothic Book" charset="0"/>
                </a:rPr>
                <a:t>CMO</a:t>
              </a:r>
              <a:endParaRPr lang="en-US" dirty="0"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865376" y="1432188"/>
              <a:ext cx="2947356" cy="2947356"/>
            </a:xfrm>
            <a:prstGeom prst="ellipse">
              <a:avLst/>
            </a:prstGeom>
            <a:solidFill>
              <a:srgbClr val="4F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084606" y="2831652"/>
              <a:ext cx="2947356" cy="2947356"/>
            </a:xfrm>
            <a:prstGeom prst="ellipse">
              <a:avLst/>
            </a:prstGeom>
            <a:solidFill>
              <a:srgbClr val="E50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303836" y="1432188"/>
              <a:ext cx="2947356" cy="29473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84606" y="393192"/>
              <a:ext cx="2947356" cy="2947356"/>
            </a:xfrm>
            <a:prstGeom prst="ellipse">
              <a:avLst/>
            </a:prstGeom>
            <a:solidFill>
              <a:srgbClr val="00A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03836" y="1432188"/>
              <a:ext cx="2947356" cy="2947356"/>
            </a:xfrm>
            <a:prstGeom prst="ellipse">
              <a:avLst/>
            </a:prstGeom>
            <a:solidFill>
              <a:srgbClr val="FFC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84606" y="2831652"/>
              <a:ext cx="2947356" cy="2947356"/>
            </a:xfrm>
            <a:prstGeom prst="ellipse">
              <a:avLst/>
            </a:prstGeom>
            <a:solidFill>
              <a:srgbClr val="E5004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865376" y="1432188"/>
              <a:ext cx="2947356" cy="2947356"/>
            </a:xfrm>
            <a:prstGeom prst="ellipse">
              <a:avLst/>
            </a:prstGeom>
            <a:solidFill>
              <a:srgbClr val="4F4999">
                <a:alpha val="5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8708" y="930088"/>
              <a:ext cx="2359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Franklin Gothic Book" charset="0"/>
                  <a:ea typeface="Franklin Gothic Book" charset="0"/>
                  <a:cs typeface="Franklin Gothic Book" charset="0"/>
                </a:rPr>
                <a:t>Titles</a:t>
              </a:r>
              <a:endParaRPr lang="en-US" dirty="0"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37860" y="2852934"/>
              <a:ext cx="1513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Franklin Gothic Book" charset="0"/>
                  <a:ea typeface="Franklin Gothic Book" charset="0"/>
                  <a:cs typeface="Franklin Gothic Book" charset="0"/>
                </a:rPr>
                <a:t>Groups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78708" y="4880296"/>
              <a:ext cx="2359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Franklin Gothic Book" charset="0"/>
                  <a:ea typeface="Franklin Gothic Book" charset="0"/>
                  <a:cs typeface="Franklin Gothic Book" charset="0"/>
                </a:rPr>
                <a:t>Job Function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65376" y="285293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Franklin Gothic Book" charset="0"/>
                  <a:ea typeface="Franklin Gothic Book" charset="0"/>
                  <a:cs typeface="Franklin Gothic Book" charset="0"/>
                </a:rPr>
                <a:t>Skills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42473" y="2192584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charset="0"/>
                <a:ea typeface="Franklin Gothic Book" charset="0"/>
                <a:cs typeface="Franklin Gothic Book" charset="0"/>
              </a:rPr>
              <a:t>Titles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42472" y="3060568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charset="0"/>
                <a:ea typeface="Franklin Gothic Book" charset="0"/>
                <a:cs typeface="Franklin Gothic Book" charset="0"/>
              </a:rPr>
              <a:t>Groups (+ Seniority)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42470" y="3958404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charset="0"/>
                <a:ea typeface="Franklin Gothic Book" charset="0"/>
                <a:cs typeface="Franklin Gothic Book" charset="0"/>
              </a:rPr>
              <a:t>Job Function + Seniority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42470" y="4893054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charset="0"/>
                <a:ea typeface="Franklin Gothic Book" charset="0"/>
                <a:cs typeface="Franklin Gothic Book" charset="0"/>
              </a:rPr>
              <a:t>Skills + Seniority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6" y="1544128"/>
            <a:ext cx="3750798" cy="448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7" y="4659988"/>
            <a:ext cx="671238" cy="671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0" y="2884511"/>
            <a:ext cx="604665" cy="604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6" y="3713085"/>
            <a:ext cx="778459" cy="778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7" y="2008790"/>
            <a:ext cx="741135" cy="7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5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5376" y="393192"/>
            <a:ext cx="5385816" cy="53858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78708" y="2889510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Franklin Gothic Book" charset="0"/>
                <a:ea typeface="Franklin Gothic Book" charset="0"/>
                <a:cs typeface="Franklin Gothic Book" charset="0"/>
              </a:rPr>
              <a:t>CMO</a:t>
            </a:r>
            <a:endParaRPr lang="en-US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16284" y="1342715"/>
            <a:ext cx="3256970" cy="3256970"/>
          </a:xfrm>
          <a:prstGeom prst="ellipse">
            <a:avLst/>
          </a:prstGeom>
          <a:solidFill>
            <a:srgbClr val="4F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3592" y="2889190"/>
            <a:ext cx="3256970" cy="3256970"/>
          </a:xfrm>
          <a:prstGeom prst="ellipse">
            <a:avLst/>
          </a:prstGeom>
          <a:solidFill>
            <a:srgbClr val="E5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10900" y="1342715"/>
            <a:ext cx="3256970" cy="32569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63592" y="194574"/>
            <a:ext cx="3256970" cy="3256970"/>
          </a:xfrm>
          <a:prstGeom prst="ellipse">
            <a:avLst/>
          </a:prstGeom>
          <a:solidFill>
            <a:srgbClr val="00A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10900" y="1342715"/>
            <a:ext cx="3256970" cy="3256970"/>
          </a:xfrm>
          <a:prstGeom prst="ellipse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63592" y="2889190"/>
            <a:ext cx="3256970" cy="3256970"/>
          </a:xfrm>
          <a:prstGeom prst="ellipse">
            <a:avLst/>
          </a:prstGeom>
          <a:solidFill>
            <a:srgbClr val="E5004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16284" y="1342715"/>
            <a:ext cx="3256970" cy="3256970"/>
          </a:xfrm>
          <a:prstGeom prst="ellipse">
            <a:avLst/>
          </a:prstGeom>
          <a:solidFill>
            <a:srgbClr val="4F4999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88589" y="787870"/>
            <a:ext cx="2606977" cy="40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Franklin Gothic Book" charset="0"/>
                <a:ea typeface="Franklin Gothic Book" charset="0"/>
                <a:cs typeface="Franklin Gothic Book" charset="0"/>
              </a:rPr>
              <a:t>Titles</a:t>
            </a:r>
            <a:endParaRPr lang="en-US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5565" y="2912707"/>
            <a:ext cx="1672305" cy="40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Groups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88589" y="5153040"/>
            <a:ext cx="2606977" cy="40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Job Function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6284" y="2912707"/>
            <a:ext cx="1515684" cy="40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1817185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32" y="2454941"/>
            <a:ext cx="1655991" cy="863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LINKEDIN ADS?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860"/>
            <a:ext cx="4407408" cy="508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6" r="18309"/>
          <a:stretch/>
        </p:blipFill>
        <p:spPr>
          <a:xfrm>
            <a:off x="605028" y="1616542"/>
            <a:ext cx="3197352" cy="3204886"/>
          </a:xfrm>
          <a:prstGeom prst="ellipse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321762" y="4385547"/>
            <a:ext cx="3880215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21762" y="4115162"/>
            <a:ext cx="388021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21762" y="3844776"/>
            <a:ext cx="3880215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21762" y="3574391"/>
            <a:ext cx="388021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21762" y="3304005"/>
            <a:ext cx="388021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21762" y="3033620"/>
            <a:ext cx="3880215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21762" y="2763234"/>
            <a:ext cx="3880215" cy="209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21762" y="2489470"/>
            <a:ext cx="3880215" cy="338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21762" y="2224928"/>
            <a:ext cx="3880215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21762" y="1954543"/>
            <a:ext cx="388021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46704" y="4664309"/>
            <a:ext cx="610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LinkedIn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6555" y="4664434"/>
            <a:ext cx="611459" cy="25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Twitter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91416" y="4674728"/>
            <a:ext cx="755153" cy="25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Facebook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14152" y="4674728"/>
            <a:ext cx="639820" cy="25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Google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69900" y="4514063"/>
            <a:ext cx="371143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69899" y="4221329"/>
            <a:ext cx="645219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$2,000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549680" y="4618956"/>
            <a:ext cx="610785" cy="45719"/>
          </a:xfrm>
          <a:prstGeom prst="rect">
            <a:avLst/>
          </a:prstGeom>
          <a:solidFill>
            <a:srgbClr val="00A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564070" y="4321139"/>
            <a:ext cx="564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$153</a:t>
            </a:r>
            <a:endParaRPr lang="en-US" sz="1200" dirty="0">
              <a:solidFill>
                <a:srgbClr val="00AFDC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99530" y="4618956"/>
            <a:ext cx="611460" cy="45720"/>
          </a:xfrm>
          <a:prstGeom prst="rect">
            <a:avLst/>
          </a:prstGeom>
          <a:solidFill>
            <a:srgbClr val="00A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47080" y="4167284"/>
            <a:ext cx="610785" cy="501638"/>
          </a:xfrm>
          <a:prstGeom prst="rect">
            <a:avLst/>
          </a:prstGeom>
          <a:solidFill>
            <a:srgbClr val="00A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414152" y="2172581"/>
            <a:ext cx="639820" cy="2500462"/>
          </a:xfrm>
          <a:prstGeom prst="rect">
            <a:avLst/>
          </a:prstGeom>
          <a:solidFill>
            <a:srgbClr val="00A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8169898" y="3938698"/>
            <a:ext cx="645219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$4,000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169897" y="3676831"/>
            <a:ext cx="645219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$6,000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69897" y="3395618"/>
            <a:ext cx="645219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$8,000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69897" y="3135890"/>
            <a:ext cx="645219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$10,000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169896" y="2864554"/>
            <a:ext cx="645219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$12,000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169895" y="2602687"/>
            <a:ext cx="645219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$14,000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169895" y="2308021"/>
            <a:ext cx="645219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$16,000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169893" y="2036331"/>
            <a:ext cx="645219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$18,000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69892" y="1764792"/>
            <a:ext cx="645219" cy="23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$20,000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496554" y="4312941"/>
            <a:ext cx="611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$243</a:t>
            </a:r>
            <a:endParaRPr lang="en-US" sz="1200" dirty="0">
              <a:solidFill>
                <a:srgbClr val="00AFDC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82272" y="3862222"/>
            <a:ext cx="714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$3,851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312776" y="1914365"/>
            <a:ext cx="82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AFDC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$18,100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4321762" y="4655933"/>
            <a:ext cx="3880215" cy="18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321762" y="1378364"/>
            <a:ext cx="4328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Q4 2014 Ad Revenues (Millions)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76"/>
          <a:stretch/>
        </p:blipFill>
        <p:spPr>
          <a:xfrm rot="4664024" flipH="1" flipV="1">
            <a:off x="4349850" y="3210755"/>
            <a:ext cx="1287407" cy="10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4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04" y="1161956"/>
            <a:ext cx="2044055" cy="503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65" y="212727"/>
            <a:ext cx="7886700" cy="620394"/>
          </a:xfrm>
        </p:spPr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AJ</a:t>
            </a:r>
            <a:r>
              <a:rPr lang="en-US" dirty="0"/>
              <a:t> WILCOX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840"/>
            <a:ext cx="2997200" cy="66040"/>
          </a:xfrm>
          <a:prstGeom prst="rect">
            <a:avLst/>
          </a:prstGeom>
          <a:solidFill>
            <a:srgbClr val="00AF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3" y="1300317"/>
            <a:ext cx="4031327" cy="4031327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349" y="3280879"/>
            <a:ext cx="600209" cy="60020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690535" y="4250975"/>
            <a:ext cx="638450" cy="638450"/>
            <a:chOff x="4725353" y="3190122"/>
            <a:chExt cx="985755" cy="9857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5353" y="3190122"/>
              <a:ext cx="985755" cy="985755"/>
            </a:xfrm>
            <a:prstGeom prst="rect">
              <a:avLst/>
            </a:prstGeom>
          </p:spPr>
        </p:pic>
        <p:sp>
          <p:nvSpPr>
            <p:cNvPr id="20" name="5-Point Star 19"/>
            <p:cNvSpPr/>
            <p:nvPr/>
          </p:nvSpPr>
          <p:spPr>
            <a:xfrm>
              <a:off x="5082975" y="3412489"/>
              <a:ext cx="270510" cy="2705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82938" y="2152710"/>
            <a:ext cx="790390" cy="790390"/>
            <a:chOff x="4544295" y="1092833"/>
            <a:chExt cx="1200150" cy="12001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4295" y="1092833"/>
              <a:ext cx="1200150" cy="120015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721857" y="1532005"/>
              <a:ext cx="847325" cy="560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AFDC"/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9+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373329" y="2204122"/>
            <a:ext cx="176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Years of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PPC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and SEO experience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73328" y="3247114"/>
            <a:ext cx="2100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Began heavy B2B focus 4 years ago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73328" y="4271295"/>
            <a:ext cx="249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Live in Utah with </a:t>
            </a:r>
          </a:p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my wife and 4 kids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55359" y="1479015"/>
            <a:ext cx="3746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Triathlete, exotic car lover, soulless ginger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77920" y="1750521"/>
            <a:ext cx="1565530" cy="18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7860"/>
            <a:ext cx="3055716" cy="1897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65" y="212727"/>
            <a:ext cx="2979748" cy="620394"/>
          </a:xfrm>
        </p:spPr>
        <p:txBody>
          <a:bodyPr/>
          <a:lstStyle/>
          <a:p>
            <a:r>
              <a:rPr lang="en-US"/>
              <a:t>B2B CHALLENGES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27334" y="109057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Demi" charset="0"/>
                <a:ea typeface="Franklin Gothic Demi" charset="0"/>
                <a:cs typeface="Franklin Gothic Demi" charset="0"/>
              </a:rPr>
              <a:t>B2B Marketers have to be more sophisticated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622" y="1901139"/>
            <a:ext cx="4036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Inherent Obstacles with B2B: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41141" y="2831044"/>
            <a:ext cx="351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Delayed Sales Cycles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76699" y="3889173"/>
            <a:ext cx="351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Offline Conversion Events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4622" y="4745798"/>
            <a:ext cx="4036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It’s worth it, though!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3372" y="2528164"/>
            <a:ext cx="879373" cy="879373"/>
          </a:xfrm>
          <a:prstGeom prst="ellipse">
            <a:avLst/>
          </a:prstGeom>
          <a:solidFill>
            <a:srgbClr val="00A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3" y="2592495"/>
            <a:ext cx="715638" cy="71563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03372" y="3579702"/>
            <a:ext cx="879373" cy="879373"/>
          </a:xfrm>
          <a:prstGeom prst="ellipse">
            <a:avLst/>
          </a:prstGeom>
          <a:solidFill>
            <a:srgbClr val="00A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75" y="1778865"/>
            <a:ext cx="3591710" cy="36016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40602" y="3735284"/>
            <a:ext cx="308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Fortune 1000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5028" y="2776098"/>
            <a:ext cx="308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AFDC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72%</a:t>
            </a:r>
            <a:endParaRPr lang="en-US" sz="7200" dirty="0">
              <a:solidFill>
                <a:srgbClr val="00AFDC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2" y="3657652"/>
            <a:ext cx="801423" cy="8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TARGETING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860"/>
            <a:ext cx="3637280" cy="2540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4470153" y="1489223"/>
            <a:ext cx="3653682" cy="3650955"/>
          </a:xfrm>
          <a:custGeom>
            <a:avLst/>
            <a:gdLst>
              <a:gd name="T0" fmla="*/ 567 w 1134"/>
              <a:gd name="T1" fmla="*/ 1133 h 1133"/>
              <a:gd name="T2" fmla="*/ 0 w 1134"/>
              <a:gd name="T3" fmla="*/ 566 h 1133"/>
              <a:gd name="T4" fmla="*/ 567 w 1134"/>
              <a:gd name="T5" fmla="*/ 0 h 1133"/>
              <a:gd name="T6" fmla="*/ 1134 w 1134"/>
              <a:gd name="T7" fmla="*/ 566 h 1133"/>
              <a:gd name="T8" fmla="*/ 567 w 1134"/>
              <a:gd name="T9" fmla="*/ 1133 h 1133"/>
              <a:gd name="T10" fmla="*/ 567 w 1134"/>
              <a:gd name="T11" fmla="*/ 80 h 1133"/>
              <a:gd name="T12" fmla="*/ 80 w 1134"/>
              <a:gd name="T13" fmla="*/ 566 h 1133"/>
              <a:gd name="T14" fmla="*/ 567 w 1134"/>
              <a:gd name="T15" fmla="*/ 1053 h 1133"/>
              <a:gd name="T16" fmla="*/ 1054 w 1134"/>
              <a:gd name="T17" fmla="*/ 566 h 1133"/>
              <a:gd name="T18" fmla="*/ 567 w 1134"/>
              <a:gd name="T19" fmla="*/ 80 h 11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34" h="1133">
                <a:moveTo>
                  <a:pt x="567" y="1133"/>
                </a:moveTo>
                <a:cubicBezTo>
                  <a:pt x="254" y="1133"/>
                  <a:pt x="0" y="879"/>
                  <a:pt x="0" y="566"/>
                </a:cubicBezTo>
                <a:cubicBezTo>
                  <a:pt x="0" y="254"/>
                  <a:pt x="254" y="0"/>
                  <a:pt x="567" y="0"/>
                </a:cubicBezTo>
                <a:cubicBezTo>
                  <a:pt x="880" y="0"/>
                  <a:pt x="1134" y="254"/>
                  <a:pt x="1134" y="566"/>
                </a:cubicBezTo>
                <a:cubicBezTo>
                  <a:pt x="1134" y="879"/>
                  <a:pt x="880" y="1133"/>
                  <a:pt x="567" y="1133"/>
                </a:cubicBezTo>
                <a:close/>
                <a:moveTo>
                  <a:pt x="567" y="80"/>
                </a:moveTo>
                <a:cubicBezTo>
                  <a:pt x="298" y="80"/>
                  <a:pt x="80" y="298"/>
                  <a:pt x="80" y="566"/>
                </a:cubicBezTo>
                <a:cubicBezTo>
                  <a:pt x="80" y="835"/>
                  <a:pt x="298" y="1053"/>
                  <a:pt x="567" y="1053"/>
                </a:cubicBezTo>
                <a:cubicBezTo>
                  <a:pt x="835" y="1053"/>
                  <a:pt x="1054" y="835"/>
                  <a:pt x="1054" y="566"/>
                </a:cubicBezTo>
                <a:cubicBezTo>
                  <a:pt x="1054" y="298"/>
                  <a:pt x="835" y="80"/>
                  <a:pt x="567" y="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429862" y="907296"/>
            <a:ext cx="1734263" cy="1730960"/>
          </a:xfrm>
          <a:prstGeom prst="ellipse">
            <a:avLst/>
          </a:prstGeom>
          <a:solidFill>
            <a:srgbClr val="00AFDC"/>
          </a:solidFill>
          <a:ln w="9525">
            <a:noFill/>
            <a:round/>
            <a:headEnd/>
            <a:tailEnd/>
          </a:ln>
          <a:effectLst/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400"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6650" y="4947747"/>
            <a:ext cx="158703" cy="31729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endParaRPr lang="en-US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429862" y="3936476"/>
            <a:ext cx="1734263" cy="1730960"/>
          </a:xfrm>
          <a:prstGeom prst="ellipse">
            <a:avLst/>
          </a:prstGeom>
          <a:solidFill>
            <a:srgbClr val="00AFDC"/>
          </a:solidFill>
          <a:ln w="9525">
            <a:noFill/>
            <a:round/>
            <a:headEnd/>
            <a:tailEnd/>
          </a:ln>
          <a:effectLst/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400">
              <a:latin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053077" y="2412578"/>
            <a:ext cx="1734263" cy="1730960"/>
          </a:xfrm>
          <a:prstGeom prst="ellipse">
            <a:avLst/>
          </a:prstGeom>
          <a:solidFill>
            <a:srgbClr val="00AFDC"/>
          </a:solidFill>
          <a:ln w="9525">
            <a:noFill/>
            <a:round/>
            <a:headEnd/>
            <a:tailEnd/>
          </a:ln>
          <a:effectLst/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400">
              <a:latin typeface="Arial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806648" y="2408151"/>
            <a:ext cx="1734263" cy="1730960"/>
          </a:xfrm>
          <a:prstGeom prst="ellipse">
            <a:avLst/>
          </a:prstGeom>
          <a:solidFill>
            <a:srgbClr val="00AFDC"/>
          </a:solidFill>
          <a:ln w="9525">
            <a:noFill/>
            <a:round/>
            <a:headEnd/>
            <a:tailEnd/>
          </a:ln>
          <a:effectLst/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400"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3525" y="1962064"/>
            <a:ext cx="15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Budget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36740" y="3507784"/>
            <a:ext cx="15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Authority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13525" y="5046095"/>
            <a:ext cx="15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Need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9843" y="3508453"/>
            <a:ext cx="166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Timing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20" y="1000529"/>
            <a:ext cx="1158529" cy="11585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32" y="2531407"/>
            <a:ext cx="1048501" cy="10485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65" y="2519832"/>
            <a:ext cx="1031978" cy="10319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73" y="4139111"/>
            <a:ext cx="904384" cy="9043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7274" y="3644088"/>
            <a:ext cx="335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How do you ensure your dollars </a:t>
            </a:r>
          </a:p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are spent on someone with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B.A.N.T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.?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7973" flipH="1" flipV="1">
            <a:off x="3299971" y="3706380"/>
            <a:ext cx="1120728" cy="143125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81490" y="1672154"/>
            <a:ext cx="255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Paid Search (AdWords) keyword-based targeting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5514" y="2371143"/>
            <a:ext cx="163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Intent-based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5514" y="2769089"/>
            <a:ext cx="2216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CEOs type the same keywords as janitors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08" y="3012021"/>
            <a:ext cx="1321476" cy="53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41006" y="647757"/>
            <a:ext cx="2885440" cy="2540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AD OPTIONS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56967" y="4151573"/>
            <a:ext cx="3488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AdTech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Vendors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341098" y="4151573"/>
            <a:ext cx="267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Industry Publications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25235" y="5136644"/>
            <a:ext cx="267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Advertise in industry rags 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ChiefExecutive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magazine)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05" y="4463448"/>
            <a:ext cx="813342" cy="81334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41" y="4660182"/>
            <a:ext cx="650343" cy="26609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26" y="5144280"/>
            <a:ext cx="1851077" cy="22726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35" y="4234128"/>
            <a:ext cx="1176520" cy="117652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870204" y="962640"/>
            <a:ext cx="1166123" cy="2789738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/>
          <p:cNvSpPr/>
          <p:nvPr/>
        </p:nvSpPr>
        <p:spPr>
          <a:xfrm>
            <a:off x="3582876" y="970889"/>
            <a:ext cx="1155304" cy="2784217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1827539" y="1066423"/>
            <a:ext cx="1753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charset="0"/>
                <a:ea typeface="Franklin Gothic Book" charset="0"/>
                <a:cs typeface="Franklin Gothic Book" charset="0"/>
              </a:rPr>
              <a:t>B2B TARGETING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21942" y="962640"/>
            <a:ext cx="1099712" cy="45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charset="0"/>
                <a:ea typeface="Franklin Gothic Book" charset="0"/>
                <a:cs typeface="Franklin Gothic Book" charset="0"/>
              </a:rPr>
              <a:t>PERSONAL FOCUS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12931" y="1074946"/>
            <a:ext cx="1147217" cy="43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charset="0"/>
                <a:ea typeface="Franklin Gothic Book" charset="0"/>
                <a:cs typeface="Franklin Gothic Book" charset="0"/>
              </a:rPr>
              <a:t>BUSINESS FOCUS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71004" y="1070443"/>
            <a:ext cx="1165323" cy="27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charset="0"/>
                <a:ea typeface="Franklin Gothic Book" charset="0"/>
                <a:cs typeface="Franklin Gothic Book" charset="0"/>
              </a:rPr>
              <a:t>LOW COST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25969" y="1070443"/>
            <a:ext cx="1149464" cy="27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charset="0"/>
                <a:ea typeface="Franklin Gothic Book" charset="0"/>
                <a:cs typeface="Franklin Gothic Book" charset="0"/>
              </a:rPr>
              <a:t>HIGH COST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979857" y="2159416"/>
            <a:ext cx="852374" cy="3232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82660" y="2963536"/>
            <a:ext cx="852374" cy="7147"/>
          </a:xfrm>
          <a:prstGeom prst="line">
            <a:avLst/>
          </a:prstGeom>
          <a:ln w="1270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31741" y="1422015"/>
            <a:ext cx="6325122" cy="74912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/>
          <p:cNvSpPr/>
          <p:nvPr/>
        </p:nvSpPr>
        <p:spPr>
          <a:xfrm>
            <a:off x="1831741" y="2955693"/>
            <a:ext cx="6332899" cy="79941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9" y="2312771"/>
            <a:ext cx="561157" cy="5003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" y="3085841"/>
            <a:ext cx="593018" cy="4970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25" y="1540680"/>
            <a:ext cx="526789" cy="511613"/>
          </a:xfrm>
          <a:prstGeom prst="rect">
            <a:avLst/>
          </a:prstGeom>
        </p:spPr>
      </p:pic>
      <p:sp>
        <p:nvSpPr>
          <p:cNvPr id="52" name="Connector 51"/>
          <p:cNvSpPr/>
          <p:nvPr/>
        </p:nvSpPr>
        <p:spPr>
          <a:xfrm>
            <a:off x="4041005" y="2419647"/>
            <a:ext cx="239533" cy="23953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Connector 52"/>
          <p:cNvSpPr/>
          <p:nvPr/>
        </p:nvSpPr>
        <p:spPr>
          <a:xfrm>
            <a:off x="5173746" y="3210937"/>
            <a:ext cx="239533" cy="23953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Connector 53"/>
          <p:cNvSpPr/>
          <p:nvPr/>
        </p:nvSpPr>
        <p:spPr>
          <a:xfrm>
            <a:off x="4041005" y="1596664"/>
            <a:ext cx="239533" cy="23953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Connector 54"/>
          <p:cNvSpPr/>
          <p:nvPr/>
        </p:nvSpPr>
        <p:spPr>
          <a:xfrm>
            <a:off x="6355675" y="2419647"/>
            <a:ext cx="239533" cy="23953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Connector 55"/>
          <p:cNvSpPr/>
          <p:nvPr/>
        </p:nvSpPr>
        <p:spPr>
          <a:xfrm>
            <a:off x="6344927" y="1596664"/>
            <a:ext cx="239533" cy="23953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Connector 56"/>
          <p:cNvSpPr/>
          <p:nvPr/>
        </p:nvSpPr>
        <p:spPr>
          <a:xfrm>
            <a:off x="7462024" y="3210937"/>
            <a:ext cx="239533" cy="23953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1" y="2953529"/>
            <a:ext cx="915300" cy="80662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915169" y="3239726"/>
            <a:ext cx="66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Franklin Gothic Book" charset="0"/>
                <a:ea typeface="Franklin Gothic Book" charset="0"/>
                <a:cs typeface="Franklin Gothic Book" charset="0"/>
              </a:rPr>
              <a:t>Precise</a:t>
            </a:r>
            <a:endParaRPr lang="en-US" sz="10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20605" y="2431950"/>
            <a:ext cx="66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Franklin Gothic Book" charset="0"/>
                <a:ea typeface="Franklin Gothic Book" charset="0"/>
                <a:cs typeface="Franklin Gothic Book" charset="0"/>
              </a:rPr>
              <a:t>Decent</a:t>
            </a:r>
            <a:endParaRPr lang="en-US" sz="10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02783" y="1670341"/>
            <a:ext cx="66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charset="0"/>
                <a:ea typeface="Franklin Gothic Book" charset="0"/>
                <a:cs typeface="Franklin Gothic Book" charset="0"/>
              </a:rPr>
              <a:t>Weak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18" y="2225537"/>
            <a:ext cx="945843" cy="69929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18" y="1536737"/>
            <a:ext cx="831644" cy="58448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827539" y="4562524"/>
            <a:ext cx="588751" cy="4737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1873868" y="4557651"/>
            <a:ext cx="561633" cy="4711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4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ADVERTISING - PROS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7860"/>
            <a:ext cx="4992624" cy="5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68308" y="1969896"/>
            <a:ext cx="1576841" cy="2437511"/>
          </a:xfrm>
          <a:prstGeom prst="roundRect">
            <a:avLst/>
          </a:prstGeom>
          <a:solidFill>
            <a:srgbClr val="0090B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83232" y="1969896"/>
            <a:ext cx="1576841" cy="2437511"/>
          </a:xfrm>
          <a:prstGeom prst="roundRect">
            <a:avLst/>
          </a:prstGeom>
          <a:solidFill>
            <a:srgbClr val="0090B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08061" y="1969896"/>
            <a:ext cx="1576841" cy="2437511"/>
          </a:xfrm>
          <a:prstGeom prst="roundRect">
            <a:avLst/>
          </a:prstGeom>
          <a:solidFill>
            <a:srgbClr val="0090B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18847" y="1969896"/>
            <a:ext cx="1576841" cy="2437511"/>
          </a:xfrm>
          <a:prstGeom prst="roundRect">
            <a:avLst/>
          </a:prstGeom>
          <a:solidFill>
            <a:srgbClr val="0090B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28830" y="1969896"/>
            <a:ext cx="1576841" cy="2437511"/>
          </a:xfrm>
          <a:prstGeom prst="roundRect">
            <a:avLst/>
          </a:prstGeom>
          <a:solidFill>
            <a:srgbClr val="0090B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7452" y="3434208"/>
            <a:ext cx="156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Up-To-Date</a:t>
            </a:r>
          </a:p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(Self Selected)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3137" y="3434208"/>
            <a:ext cx="156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Robust Targeting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2358" y="3434207"/>
            <a:ext cx="158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Business Mentality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8044" y="3434207"/>
            <a:ext cx="158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No </a:t>
            </a:r>
          </a:p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Gatekeeper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23128" y="3434207"/>
            <a:ext cx="158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Larger </a:t>
            </a:r>
          </a:p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Deal Sizes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7" y="2170621"/>
            <a:ext cx="1102303" cy="1102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76" y="2236848"/>
            <a:ext cx="1073552" cy="1073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339">
            <a:off x="3911717" y="2218049"/>
            <a:ext cx="1293471" cy="1293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75" y="2170621"/>
            <a:ext cx="1169184" cy="116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61" y="2182631"/>
            <a:ext cx="1205276" cy="12052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8308" y="4945963"/>
            <a:ext cx="447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Book" charset="0"/>
                <a:ea typeface="Franklin Gothic Book" charset="0"/>
                <a:cs typeface="Franklin Gothic Book" charset="0"/>
              </a:rPr>
              <a:t>LinkedIn.com/ads</a:t>
            </a:r>
          </a:p>
        </p:txBody>
      </p:sp>
    </p:spTree>
    <p:extLst>
      <p:ext uri="{BB962C8B-B14F-4D97-AF65-F5344CB8AC3E}">
        <p14:creationId xmlns:p14="http://schemas.microsoft.com/office/powerpoint/2010/main" val="157800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7860"/>
            <a:ext cx="5020056" cy="508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ADVERTISING - CONS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4464" y="1108977"/>
            <a:ext cx="720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The platform is far from perfect: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84882" y="1835239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Conversion Tracking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4882" y="2678970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Dayparting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84882" y="3521833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Hourly Reporting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64143" y="1830758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Device-level Bidding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64143" y="2669519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Retargeting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4143" y="3514953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Opaque Relevancy Score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84882" y="4404559"/>
            <a:ext cx="2775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Ignored by LinkedIn (Changing!)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95" y="2451283"/>
            <a:ext cx="744248" cy="744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19" y="1662121"/>
            <a:ext cx="645049" cy="645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29" y="1589059"/>
            <a:ext cx="798653" cy="798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85" y="2486008"/>
            <a:ext cx="772140" cy="683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53" y="4194799"/>
            <a:ext cx="821803" cy="727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09" y="3342555"/>
            <a:ext cx="702191" cy="702191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5596732" y="3404399"/>
            <a:ext cx="483086" cy="483086"/>
          </a:xfrm>
          <a:prstGeom prst="star5">
            <a:avLst/>
          </a:prstGeom>
          <a:solidFill>
            <a:srgbClr val="00A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5072794" y="3203232"/>
            <a:ext cx="864581" cy="864581"/>
          </a:xfrm>
          <a:prstGeom prst="ellipse">
            <a:avLst/>
          </a:prstGeom>
          <a:solidFill>
            <a:srgbClr val="009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72794" y="2234092"/>
            <a:ext cx="864581" cy="864581"/>
          </a:xfrm>
          <a:prstGeom prst="ellipse">
            <a:avLst/>
          </a:prstGeom>
          <a:solidFill>
            <a:srgbClr val="009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54289" y="1993335"/>
            <a:ext cx="4078814" cy="2437511"/>
          </a:xfrm>
          <a:prstGeom prst="roundRect">
            <a:avLst/>
          </a:prstGeom>
          <a:solidFill>
            <a:srgbClr val="0090B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214865" y="212727"/>
            <a:ext cx="7886700" cy="6203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/>
              <a:t>WHO’S A FIT?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57860"/>
            <a:ext cx="2331720" cy="5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2444" y="2613218"/>
            <a:ext cx="3458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LTV &gt;$20K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8702" y="3324471"/>
            <a:ext cx="314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is a no-brainer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770" y="3447050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Recruiting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97770" y="4450773"/>
            <a:ext cx="204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Education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97770" y="2492136"/>
            <a:ext cx="2713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Subscription Software (SaaS)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5864" y="1750263"/>
            <a:ext cx="355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Company Verticals: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5864" y="1318223"/>
            <a:ext cx="3913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Who’s an ideal fit for LinkedIn Advertising?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63" y="2338651"/>
            <a:ext cx="651166" cy="6511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89" y="3260154"/>
            <a:ext cx="722690" cy="72269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072794" y="4172372"/>
            <a:ext cx="864581" cy="864581"/>
          </a:xfrm>
          <a:prstGeom prst="ellipse">
            <a:avLst/>
          </a:prstGeom>
          <a:solidFill>
            <a:srgbClr val="009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95" y="4247006"/>
            <a:ext cx="669009" cy="6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FIT!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879600" y="227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860"/>
            <a:ext cx="1837944" cy="508"/>
          </a:xfrm>
          <a:prstGeom prst="line">
            <a:avLst/>
          </a:prstGeom>
          <a:ln w="57150">
            <a:solidFill>
              <a:srgbClr val="00A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68308" y="1969896"/>
            <a:ext cx="1576841" cy="2437511"/>
          </a:xfrm>
          <a:prstGeom prst="roundRect">
            <a:avLst/>
          </a:prstGeom>
          <a:solidFill>
            <a:srgbClr val="00AFDC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83232" y="1969896"/>
            <a:ext cx="1576841" cy="2437511"/>
          </a:xfrm>
          <a:prstGeom prst="roundRect">
            <a:avLst/>
          </a:prstGeom>
          <a:solidFill>
            <a:srgbClr val="00AFDC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08061" y="1969896"/>
            <a:ext cx="1576841" cy="2437511"/>
          </a:xfrm>
          <a:prstGeom prst="roundRect">
            <a:avLst/>
          </a:prstGeom>
          <a:solidFill>
            <a:srgbClr val="00AFDC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518847" y="1969896"/>
            <a:ext cx="1576841" cy="2437511"/>
          </a:xfrm>
          <a:prstGeom prst="roundRect">
            <a:avLst/>
          </a:prstGeom>
          <a:solidFill>
            <a:srgbClr val="00AFDC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228830" y="1969896"/>
            <a:ext cx="1576841" cy="2437511"/>
          </a:xfrm>
          <a:prstGeom prst="roundRect">
            <a:avLst/>
          </a:prstGeom>
          <a:solidFill>
            <a:srgbClr val="00AFDC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7452" y="3434208"/>
            <a:ext cx="156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Small </a:t>
            </a:r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LTVs</a:t>
            </a:r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 (&lt;$10K)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3137" y="3434208"/>
            <a:ext cx="156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Broad </a:t>
            </a:r>
          </a:p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Target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2359" y="3581485"/>
            <a:ext cx="1582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charset="0"/>
                <a:ea typeface="Franklin Gothic Book" charset="0"/>
                <a:cs typeface="Franklin Gothic Book" charset="0"/>
              </a:rPr>
              <a:t>B2C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7186" y="3581485"/>
            <a:ext cx="1582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Franklin Gothic Book" charset="0"/>
                <a:ea typeface="Franklin Gothic Book" charset="0"/>
                <a:cs typeface="Franklin Gothic Book" charset="0"/>
              </a:rPr>
              <a:t>eCommerce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3128" y="3581485"/>
            <a:ext cx="1582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Franklin Gothic Book" charset="0"/>
                <a:ea typeface="Franklin Gothic Book" charset="0"/>
                <a:cs typeface="Franklin Gothic Book" charset="0"/>
              </a:rPr>
              <a:t>Hard Sell</a:t>
            </a:r>
            <a:endParaRPr lang="en-US" sz="1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76" y="2236848"/>
            <a:ext cx="1073552" cy="1073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94" y="2276866"/>
            <a:ext cx="1134192" cy="1134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2" y="2236848"/>
            <a:ext cx="1066885" cy="1066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34" y="2313819"/>
            <a:ext cx="1046929" cy="1046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02" y="2252690"/>
            <a:ext cx="1169262" cy="11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latin typeface="Franklin Gothic Book" charset="0"/>
            <a:ea typeface="Franklin Gothic Book" charset="0"/>
            <a:cs typeface="Franklin Gothic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499</Words>
  <Application>Microsoft Office PowerPoint</Application>
  <PresentationFormat>On-screen Show (4:3)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Bebas Neue</vt:lpstr>
      <vt:lpstr>Calibri</vt:lpstr>
      <vt:lpstr>Calibri Light</vt:lpstr>
      <vt:lpstr>Franklin Gothic Book</vt:lpstr>
      <vt:lpstr>Franklin Gothic Demi</vt:lpstr>
      <vt:lpstr>Helvetica</vt:lpstr>
      <vt:lpstr>Helvetica Light</vt:lpstr>
      <vt:lpstr>Office Theme</vt:lpstr>
      <vt:lpstr>PowerPoint Presentation</vt:lpstr>
      <vt:lpstr>ABOUT AJ WILCOX</vt:lpstr>
      <vt:lpstr>B2B CHALLENGES</vt:lpstr>
      <vt:lpstr>KEYWORD TARGETING</vt:lpstr>
      <vt:lpstr>B2B AD OPTIONS</vt:lpstr>
      <vt:lpstr>LINKEDIN ADVERTISING - PROS</vt:lpstr>
      <vt:lpstr>LINKEDIN ADVERTISING - CONS</vt:lpstr>
      <vt:lpstr>PowerPoint Presentation</vt:lpstr>
      <vt:lpstr>NOT A FIT!</vt:lpstr>
      <vt:lpstr>AD UNITS – TEXT ADS</vt:lpstr>
      <vt:lpstr>AD UNITS – SPONSORED UPDATES</vt:lpstr>
      <vt:lpstr>B2B TARGETING</vt:lpstr>
      <vt:lpstr>CONTENT MARKETING FUNNEL</vt:lpstr>
      <vt:lpstr>GLORIOUS RETARGETING</vt:lpstr>
      <vt:lpstr>PowerPoint Presentation</vt:lpstr>
      <vt:lpstr>EFFICIENT LINKEDIN REACH</vt:lpstr>
      <vt:lpstr>PowerPoint Presentation</vt:lpstr>
      <vt:lpstr>WHO USES LINKEDIN ADS?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Melchior 2</dc:creator>
  <cp:lastModifiedBy>Andrew Wilcox</cp:lastModifiedBy>
  <cp:revision>241</cp:revision>
  <dcterms:created xsi:type="dcterms:W3CDTF">2016-04-08T12:37:44Z</dcterms:created>
  <dcterms:modified xsi:type="dcterms:W3CDTF">2016-04-25T10:41:52Z</dcterms:modified>
</cp:coreProperties>
</file>